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sldIdLst>
    <p:sldId id="256" r:id="rId2"/>
    <p:sldId id="267" r:id="rId3"/>
    <p:sldId id="293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1" r:id="rId21"/>
    <p:sldId id="290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7" d="100"/>
          <a:sy n="57" d="100"/>
        </p:scale>
        <p:origin x="9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rgbClr val="2C0FDB"/>
                </a:solidFill>
                <a:latin typeface="Georgia" pitchFamily="18" charset="0"/>
              </a:rPr>
            </a:br>
            <a:br>
              <a:rPr lang="ru-RU" sz="2000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b="1" dirty="0">
                <a:solidFill>
                  <a:srgbClr val="2C0FDB"/>
                </a:solidFill>
                <a:latin typeface="Georgia" pitchFamily="18" charset="0"/>
              </a:rPr>
              <a:t>г.Тверь,2022 г.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857388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latin typeface="Georgia" pitchFamily="18" charset="0"/>
                <a:cs typeface="Times New Roman" pitchFamily="18" charset="0"/>
              </a:rPr>
              <a:t>ЧАСТНОЕ ОБЩЕОБРАЗОВАТЕЛЬНОЕ УЧРЕЖДЕНИЕ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latin typeface="Georgia" pitchFamily="18" charset="0"/>
                <a:cs typeface="Times New Roman" pitchFamily="18" charset="0"/>
              </a:rPr>
              <a:t>«Школа «</a:t>
            </a:r>
            <a:r>
              <a:rPr lang="en-US" sz="2000" b="1" dirty="0">
                <a:latin typeface="Georgia" pitchFamily="18" charset="0"/>
                <a:cs typeface="Times New Roman" pitchFamily="18" charset="0"/>
              </a:rPr>
              <a:t>AL</a:t>
            </a:r>
            <a:r>
              <a:rPr lang="ru-RU" sz="2000" b="1" dirty="0">
                <a:latin typeface="Georgia" pitchFamily="18" charset="0"/>
                <a:cs typeface="Times New Roman" pitchFamily="18" charset="0"/>
              </a:rPr>
              <a:t>»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latin typeface="Georgia" pitchFamily="18" charset="0"/>
                <a:cs typeface="Times New Roman" pitchFamily="18" charset="0"/>
              </a:rPr>
              <a:t>Группы дошкольного образования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/>
              <a:t>Целевые ориентиры </a:t>
            </a:r>
            <a:br>
              <a:rPr lang="ru-RU" sz="2200" b="1" i="1" dirty="0"/>
            </a:br>
            <a:r>
              <a:rPr lang="ru-RU" sz="2200" b="1" i="1" dirty="0"/>
              <a:t>на этапе завершения дошкольного образования: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Проявляет </a:t>
            </a:r>
            <a:r>
              <a:rPr lang="ru-RU" sz="1300" b="1" dirty="0" err="1"/>
              <a:t>эмпатию</a:t>
            </a:r>
            <a:r>
              <a:rPr lang="ru-RU" sz="1300" b="1" dirty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/>
              <a:t>гендерные</a:t>
            </a:r>
            <a:r>
              <a:rPr lang="ru-RU" sz="2700" b="1" dirty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/>
              <a:t>Содержательный раздел: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Содержательный раздел </a:t>
            </a:r>
            <a:r>
              <a:rPr lang="ru-RU" dirty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/>
              <a:t> В него входит:</a:t>
            </a:r>
          </a:p>
          <a:p>
            <a:pPr algn="just">
              <a:buNone/>
            </a:pPr>
            <a:r>
              <a:rPr lang="ru-RU" dirty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ОБРАЗОВАТЕЛЬНАЯ ОБЛАСТЬ «ФИЗИЧЕСКОЕ РАЗВИТИЕ»: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/>
              <a:t>Основная цель:</a:t>
            </a:r>
            <a:endParaRPr lang="ru-RU" dirty="0"/>
          </a:p>
          <a:p>
            <a:pPr algn="just"/>
            <a:r>
              <a:rPr lang="ru-RU" dirty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/>
              <a:t>Задачи физического развития: </a:t>
            </a:r>
            <a:endParaRPr lang="ru-RU" dirty="0"/>
          </a:p>
          <a:p>
            <a:pPr algn="just"/>
            <a:r>
              <a:rPr lang="ru-RU" b="1" i="1" dirty="0"/>
              <a:t>Оздоровительные:</a:t>
            </a:r>
            <a:endParaRPr lang="ru-RU" dirty="0"/>
          </a:p>
          <a:p>
            <a:pPr algn="just">
              <a:buNone/>
            </a:pPr>
            <a:r>
              <a:rPr lang="ru-RU" dirty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/>
              <a:t>Образовательные:</a:t>
            </a:r>
            <a:endParaRPr lang="ru-RU" dirty="0"/>
          </a:p>
          <a:p>
            <a:pPr algn="just">
              <a:buNone/>
            </a:pPr>
            <a:r>
              <a:rPr lang="ru-RU" dirty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/>
              <a:t>Воспитательные:</a:t>
            </a:r>
            <a:endParaRPr lang="ru-RU" dirty="0"/>
          </a:p>
          <a:p>
            <a:pPr algn="just">
              <a:buNone/>
            </a:pPr>
            <a:r>
              <a:rPr lang="ru-RU" dirty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/>
              <a:t>Основные направления работы по физическому развитию детей в дошкольном учреждении:</a:t>
            </a:r>
            <a:endParaRPr lang="ru-RU" dirty="0"/>
          </a:p>
          <a:p>
            <a:pPr algn="just"/>
            <a:r>
              <a:rPr lang="ru-RU" dirty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/>
              <a:t>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</a:t>
            </a:r>
          </a:p>
          <a:p>
            <a:pPr algn="just"/>
            <a:r>
              <a:rPr lang="ru-RU" dirty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ОБРАЗОВАТЕЛЬНАЯ ОБЛАСТЬ </a:t>
            </a:r>
            <a:br>
              <a:rPr lang="ru-RU" b="1" dirty="0"/>
            </a:br>
            <a:r>
              <a:rPr lang="ru-RU" b="1" dirty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</a:t>
            </a:r>
            <a:endParaRPr lang="ru-RU" sz="1200" dirty="0"/>
          </a:p>
          <a:p>
            <a:pPr algn="just"/>
            <a:r>
              <a:rPr lang="ru-RU" sz="1200" dirty="0"/>
              <a:t>позитивная социализация детей дошкольного возраста; приобщение детей к </a:t>
            </a:r>
            <a:r>
              <a:rPr lang="ru-RU" sz="1200" dirty="0" err="1"/>
              <a:t>социокультурным</a:t>
            </a:r>
            <a:r>
              <a:rPr lang="ru-RU" sz="1200" dirty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/>
              <a:t>Задачи социально-коммуникативного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/>
              <a:t>Становление самостоятельности, целенаправленности и </a:t>
            </a:r>
            <a:r>
              <a:rPr lang="ru-RU" sz="1200" dirty="0" err="1"/>
              <a:t>саморегуляции</a:t>
            </a:r>
            <a:r>
              <a:rPr lang="ru-RU" sz="1200" dirty="0"/>
              <a:t> собственных действий</a:t>
            </a:r>
          </a:p>
          <a:p>
            <a:pPr algn="just"/>
            <a:r>
              <a:rPr lang="ru-RU" sz="1200" dirty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Социализация, развитие общения, нравственное воспитание</a:t>
            </a:r>
            <a:endParaRPr lang="ru-RU" sz="1200" dirty="0"/>
          </a:p>
          <a:p>
            <a:pPr algn="just"/>
            <a:r>
              <a:rPr lang="ru-RU" sz="1200" i="1" dirty="0"/>
              <a:t>Ребёнок в семье и сообществе, патриотическое воспитание</a:t>
            </a:r>
            <a:endParaRPr lang="ru-RU" sz="1200" dirty="0"/>
          </a:p>
          <a:p>
            <a:pPr algn="just"/>
            <a:r>
              <a:rPr lang="ru-RU" sz="1200" i="1" dirty="0"/>
              <a:t>Самообслуживание, самостоятельность, трудовое воспитание</a:t>
            </a:r>
            <a:endParaRPr lang="ru-RU" sz="1200" dirty="0"/>
          </a:p>
          <a:p>
            <a:pPr algn="just"/>
            <a:r>
              <a:rPr lang="ru-RU" sz="1200" i="1" dirty="0"/>
              <a:t>Формирование основ безопасности</a:t>
            </a:r>
            <a:endParaRPr lang="ru-RU" sz="1200" dirty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ОБРАЗОВАТЕЛЬНАЯ ОБЛАСТЬ «РЕЧЕВОЕ РАЗВИТИЕ»: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 </a:t>
            </a:r>
            <a:r>
              <a:rPr lang="ru-RU" sz="1200" dirty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/>
              <a:t>Задачи речевого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Владение речью как средством общения и культуры</a:t>
            </a:r>
          </a:p>
          <a:p>
            <a:pPr algn="just"/>
            <a:r>
              <a:rPr lang="ru-RU" sz="1200" dirty="0"/>
              <a:t>Обогащение активного словаря</a:t>
            </a:r>
          </a:p>
          <a:p>
            <a:pPr algn="just"/>
            <a:r>
              <a:rPr lang="ru-RU" sz="1200" dirty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/>
              <a:t>Развитие речевого творчества</a:t>
            </a:r>
          </a:p>
          <a:p>
            <a:pPr algn="just"/>
            <a:r>
              <a:rPr lang="ru-RU" sz="1200" dirty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/>
              <a:t>Основные направления работы по развитию речи 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Развитие словаря</a:t>
            </a:r>
            <a:r>
              <a:rPr lang="ru-RU" sz="1200" dirty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/>
              <a:t>Воспитание звуковой культуры речи</a:t>
            </a:r>
            <a:r>
              <a:rPr lang="ru-RU" sz="1200" dirty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/>
              <a:t>Воспитание интереса и любви к чтению, развитие литературной речи</a:t>
            </a:r>
            <a:endParaRPr lang="ru-RU" sz="1200" dirty="0"/>
          </a:p>
          <a:p>
            <a:pPr algn="just"/>
            <a:r>
              <a:rPr lang="ru-RU" sz="1200" i="1" dirty="0"/>
              <a:t>Развитие связной речи</a:t>
            </a:r>
            <a:r>
              <a:rPr lang="ru-RU" sz="1200" dirty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/>
              <a:t>Практическое овладение воспитанниками нормами речи </a:t>
            </a:r>
            <a:r>
              <a:rPr lang="ru-RU" sz="1200" dirty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/>
              <a:t>Формирование грамматического строя речи</a:t>
            </a:r>
            <a:r>
              <a:rPr lang="ru-RU" sz="1200" dirty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</a:t>
            </a:r>
            <a:endParaRPr lang="ru-RU" sz="1200" dirty="0"/>
          </a:p>
          <a:p>
            <a:pPr algn="just"/>
            <a:r>
              <a:rPr lang="ru-RU" sz="1200" dirty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/>
              <a:t>Задачи познавательного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/>
              <a:t>Развитие воображения и творческой активности</a:t>
            </a:r>
          </a:p>
          <a:p>
            <a:pPr algn="just"/>
            <a:r>
              <a:rPr lang="ru-RU" sz="1200" dirty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/>
              <a:t>социокультурных</a:t>
            </a:r>
            <a:r>
              <a:rPr lang="ru-RU" sz="1200" dirty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/>
              <a:t>Основные направления работы по познавательному развитию 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Развитие познавательно-исследовательской деятельности</a:t>
            </a:r>
            <a:endParaRPr lang="ru-RU" sz="1200" dirty="0"/>
          </a:p>
          <a:p>
            <a:pPr algn="just"/>
            <a:r>
              <a:rPr lang="ru-RU" sz="1200" i="1" dirty="0"/>
              <a:t>Приобщение к </a:t>
            </a:r>
            <a:r>
              <a:rPr lang="ru-RU" sz="1200" i="1" dirty="0" err="1"/>
              <a:t>социокультурным</a:t>
            </a:r>
            <a:r>
              <a:rPr lang="ru-RU" sz="1200" i="1" dirty="0"/>
              <a:t> ценностям</a:t>
            </a:r>
            <a:endParaRPr lang="ru-RU" sz="1200" dirty="0"/>
          </a:p>
          <a:p>
            <a:pPr algn="just"/>
            <a:r>
              <a:rPr lang="ru-RU" sz="1200" i="1" dirty="0"/>
              <a:t>Формирование элементарных математических представлений</a:t>
            </a:r>
            <a:endParaRPr lang="ru-RU" sz="1200" dirty="0"/>
          </a:p>
          <a:p>
            <a:pPr algn="just"/>
            <a:r>
              <a:rPr lang="ru-RU" sz="1200" i="1" dirty="0"/>
              <a:t>Ознакомление с миром природы</a:t>
            </a:r>
            <a:endParaRPr lang="ru-RU" sz="1200" dirty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ОБРАЗОВАТЕЛЬНАЯ ОБЛАСТЬ </a:t>
            </a:r>
            <a:br>
              <a:rPr lang="ru-RU" b="1" dirty="0"/>
            </a:br>
            <a:r>
              <a:rPr lang="ru-RU" b="1" dirty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</a:t>
            </a:r>
            <a:endParaRPr lang="ru-RU" sz="1200" dirty="0"/>
          </a:p>
          <a:p>
            <a:pPr algn="just"/>
            <a:r>
              <a:rPr lang="ru-RU" sz="1200" dirty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/>
              <a:t>Задачи художественно-эстетического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/>
              <a:t>Восприятие музыки</a:t>
            </a:r>
          </a:p>
          <a:p>
            <a:pPr algn="just"/>
            <a:r>
              <a:rPr lang="ru-RU" sz="1200" dirty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/>
              <a:t>Основные направления работы по художественно-эстетическому развитию </a:t>
            </a:r>
            <a:endParaRPr lang="ru-RU" sz="1200" dirty="0"/>
          </a:p>
          <a:p>
            <a:pPr algn="just"/>
            <a:r>
              <a:rPr lang="ru-RU" sz="1200" b="1" dirty="0"/>
              <a:t>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Приобщение к искусству</a:t>
            </a:r>
            <a:endParaRPr lang="ru-RU" sz="1200" dirty="0"/>
          </a:p>
          <a:p>
            <a:pPr algn="just"/>
            <a:r>
              <a:rPr lang="ru-RU" sz="1200" i="1" dirty="0"/>
              <a:t>Изобразительная деятельность</a:t>
            </a:r>
            <a:endParaRPr lang="ru-RU" sz="1200" dirty="0"/>
          </a:p>
          <a:p>
            <a:pPr algn="just"/>
            <a:r>
              <a:rPr lang="ru-RU" sz="1200" i="1" dirty="0"/>
              <a:t>Конструктивно-модельная  деятельность</a:t>
            </a:r>
            <a:endParaRPr lang="ru-RU" sz="1200" dirty="0"/>
          </a:p>
          <a:p>
            <a:pPr algn="just"/>
            <a:r>
              <a:rPr lang="ru-RU" sz="1200" i="1" dirty="0"/>
              <a:t>Музыкальная  деятельность</a:t>
            </a:r>
            <a:endParaRPr lang="ru-RU" sz="1200" dirty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br>
              <a:rPr lang="ru-RU" sz="3600" dirty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   Образовательная программа разработана на основе </a:t>
            </a:r>
            <a:r>
              <a:rPr lang="ru-RU" dirty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/>
              <a:t>МОиН</a:t>
            </a:r>
            <a:r>
              <a:rPr lang="ru-RU" dirty="0"/>
              <a:t> РФ № 1155 от </a:t>
            </a:r>
          </a:p>
          <a:p>
            <a:pPr>
              <a:buNone/>
            </a:pPr>
            <a:r>
              <a:rPr lang="ru-RU" dirty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/>
              <a:t>Н.Е.Вераксы</a:t>
            </a:r>
            <a:r>
              <a:rPr lang="ru-RU" dirty="0"/>
              <a:t>, Т.С.Комаровой, М.А.Васильевой.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Содержание </a:t>
            </a:r>
            <a:br>
              <a:rPr lang="ru-RU" sz="3200" b="1" dirty="0"/>
            </a:br>
            <a:r>
              <a:rPr lang="ru-RU" sz="3200" b="1" dirty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Контактная информация: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Адрес:170039</a:t>
            </a:r>
            <a:r>
              <a:rPr lang="ru-RU" dirty="0"/>
              <a:t>, Г.Тверь,ул.Фрунзе,д.8,корп.3</a:t>
            </a:r>
          </a:p>
          <a:p>
            <a:pPr algn="just">
              <a:buNone/>
            </a:pPr>
            <a:r>
              <a:rPr lang="en-US" b="1" dirty="0"/>
              <a:t>   </a:t>
            </a:r>
            <a:r>
              <a:rPr lang="ru-RU" b="1" dirty="0"/>
              <a:t>Телефоны: 55-33-87</a:t>
            </a:r>
            <a:endParaRPr lang="ru-RU" dirty="0"/>
          </a:p>
          <a:p>
            <a:pPr algn="just">
              <a:buNone/>
            </a:pPr>
            <a:r>
              <a:rPr lang="en-US" b="1" dirty="0"/>
              <a:t>   E-mail:</a:t>
            </a:r>
            <a:r>
              <a:rPr lang="ru-RU" b="1" dirty="0"/>
              <a:t> </a:t>
            </a:r>
            <a:r>
              <a:rPr lang="en-US" b="1" dirty="0"/>
              <a:t>school_al@mail.ru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>
                <a:solidFill>
                  <a:schemeClr val="tx2"/>
                </a:solidFill>
                <a:latin typeface="Georgia" pitchFamily="18" charset="0"/>
              </a:rPr>
            </a:br>
            <a:br>
              <a:rPr lang="ru-RU" sz="4800" b="1" dirty="0">
                <a:solidFill>
                  <a:schemeClr val="tx2"/>
                </a:solidFill>
              </a:rPr>
            </a:br>
            <a:br>
              <a:rPr lang="ru-RU" b="1" dirty="0">
                <a:solidFill>
                  <a:schemeClr val="tx2"/>
                </a:solidFill>
              </a:rPr>
            </a:br>
            <a:br>
              <a:rPr lang="ru-RU" b="1" dirty="0">
                <a:solidFill>
                  <a:schemeClr val="tx2"/>
                </a:solidFill>
              </a:rPr>
            </a:b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  </a:t>
            </a:r>
            <a:r>
              <a:rPr lang="ru-RU" dirty="0"/>
              <a:t>                    ПОЛНОЕ НАЗВАНИЕ:</a:t>
            </a:r>
          </a:p>
          <a:p>
            <a:r>
              <a:rPr lang="ru-RU" dirty="0"/>
              <a:t>           Образовательная программа групп дошкольного образования ЧОУ «Школа</a:t>
            </a:r>
            <a:r>
              <a:rPr lang="en-US" dirty="0"/>
              <a:t> </a:t>
            </a:r>
            <a:r>
              <a:rPr lang="ru-RU" dirty="0"/>
              <a:t>«</a:t>
            </a:r>
            <a:r>
              <a:rPr lang="en-US" dirty="0"/>
              <a:t>AL</a:t>
            </a:r>
            <a:r>
              <a:rPr lang="ru-RU" dirty="0"/>
              <a:t>» на основе ФГОС дошкольного образования .</a:t>
            </a:r>
          </a:p>
          <a:p>
            <a:r>
              <a:rPr lang="ru-RU" dirty="0"/>
              <a:t>Срок реализации: 2022-23 г.</a:t>
            </a:r>
          </a:p>
          <a:p>
            <a:r>
              <a:rPr lang="ru-RU" dirty="0"/>
              <a:t>Ориентирована на детей в возрасте с 3 до 7 лет.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/>
              <a:t>Задачи программы: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/>
          </a:p>
          <a:p>
            <a:pPr lvl="3" algn="just"/>
            <a:r>
              <a:rPr lang="x-none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/>
          </a:p>
          <a:p>
            <a:pPr lvl="3" algn="just"/>
            <a:r>
              <a:rPr lang="x-none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/>
          </a:p>
          <a:p>
            <a:pPr lvl="3" algn="just"/>
            <a:r>
              <a:rPr lang="x-none"/>
              <a:t>Творческая организация (креативность) процесса воспитания и обучения;</a:t>
            </a:r>
            <a:endParaRPr lang="ru-RU" sz="1600" dirty="0"/>
          </a:p>
          <a:p>
            <a:pPr lvl="3" algn="just"/>
            <a:r>
              <a:rPr lang="x-none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/>
          </a:p>
          <a:p>
            <a:pPr lvl="3" algn="just"/>
            <a:r>
              <a:rPr lang="x-none"/>
              <a:t>Уважительное отношение к результатам детского творчества;</a:t>
            </a:r>
            <a:endParaRPr lang="ru-RU" sz="1600" dirty="0"/>
          </a:p>
          <a:p>
            <a:pPr lvl="3" algn="just"/>
            <a:r>
              <a:rPr lang="x-none"/>
              <a:t>Единство подходов к воспитанию детей в условиях ДОУ и семьи;</a:t>
            </a:r>
            <a:endParaRPr lang="ru-RU" sz="1600" dirty="0"/>
          </a:p>
          <a:p>
            <a:pPr lvl="3" algn="just"/>
            <a:r>
              <a:rPr lang="x-none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>
                <a:solidFill>
                  <a:srgbClr val="002060"/>
                </a:solidFill>
              </a:rPr>
            </a:br>
            <a:r>
              <a:rPr lang="ru-RU" altLang="ru-RU" sz="2800" b="1" dirty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/>
              <a:t>Содержание целевого раздела: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/>
              <a:t>Целевой раздел </a:t>
            </a:r>
            <a:r>
              <a:rPr lang="ru-RU" dirty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Целевые ориентиры образования в младенческом и раннем возрасте:</a:t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</a:t>
            </a:r>
            <a:r>
              <a:rPr lang="ru-RU" sz="1200" b="1" dirty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</a:t>
            </a:r>
            <a:r>
              <a:rPr lang="ru-RU" sz="1200" b="1" dirty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772</TotalTime>
  <Words>2664</Words>
  <Application>Microsoft Office PowerPoint</Application>
  <PresentationFormat>Экран (4:3)</PresentationFormat>
  <Paragraphs>220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Calibri</vt:lpstr>
      <vt:lpstr>Century Schoolbook</vt:lpstr>
      <vt:lpstr>Georgia</vt:lpstr>
      <vt:lpstr>Times New Roman</vt:lpstr>
      <vt:lpstr>Wingdings</vt:lpstr>
      <vt:lpstr>Wingdings 2</vt:lpstr>
      <vt:lpstr>Эркер</vt:lpstr>
      <vt:lpstr>   Краткая презентация основной образовательной программы дошкольного образования  г.Тверь,2022 г.</vt:lpstr>
      <vt:lpstr> </vt:lpstr>
      <vt:lpstr>Презентация PowerPoint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история</cp:lastModifiedBy>
  <cp:revision>133</cp:revision>
  <dcterms:created xsi:type="dcterms:W3CDTF">2013-12-24T12:41:12Z</dcterms:created>
  <dcterms:modified xsi:type="dcterms:W3CDTF">2022-06-14T07:25:45Z</dcterms:modified>
</cp:coreProperties>
</file>